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64" r:id="rId5"/>
    <p:sldId id="257" r:id="rId6"/>
    <p:sldId id="258" r:id="rId7"/>
    <p:sldId id="265" r:id="rId8"/>
    <p:sldId id="260" r:id="rId9"/>
    <p:sldId id="261" r:id="rId10"/>
    <p:sldId id="262" r:id="rId11"/>
    <p:sldId id="263" r:id="rId12"/>
  </p:sldIdLst>
  <p:sldSz cx="12204700" cy="68405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6" d="100"/>
          <a:sy n="96" d="100"/>
        </p:scale>
        <p:origin x="102" y="3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 Gilbert" userId="345cb787-f596-47e1-8833-ff26d6db4673" providerId="ADAL" clId="{09E8EEA6-2D8A-4250-A1E5-EB0407C8EB6E}"/>
    <pc:docChg chg="custSel modSld">
      <pc:chgData name="Alex Gilbert" userId="345cb787-f596-47e1-8833-ff26d6db4673" providerId="ADAL" clId="{09E8EEA6-2D8A-4250-A1E5-EB0407C8EB6E}" dt="2022-01-28T14:51:25.063" v="4" actId="1036"/>
      <pc:docMkLst>
        <pc:docMk/>
      </pc:docMkLst>
      <pc:sldChg chg="modSp mod">
        <pc:chgData name="Alex Gilbert" userId="345cb787-f596-47e1-8833-ff26d6db4673" providerId="ADAL" clId="{09E8EEA6-2D8A-4250-A1E5-EB0407C8EB6E}" dt="2022-01-28T14:51:25.063" v="4" actId="1036"/>
        <pc:sldMkLst>
          <pc:docMk/>
          <pc:sldMk cId="0" sldId="259"/>
        </pc:sldMkLst>
        <pc:spChg chg="mod">
          <ac:chgData name="Alex Gilbert" userId="345cb787-f596-47e1-8833-ff26d6db4673" providerId="ADAL" clId="{09E8EEA6-2D8A-4250-A1E5-EB0407C8EB6E}" dt="2022-01-28T14:51:21.733" v="2" actId="1076"/>
          <ac:spMkLst>
            <pc:docMk/>
            <pc:sldMk cId="0" sldId="259"/>
            <ac:spMk id="6" creationId="{00000000-0000-0000-0000-000000000000}"/>
          </ac:spMkLst>
        </pc:spChg>
        <pc:picChg chg="mod">
          <ac:chgData name="Alex Gilbert" userId="345cb787-f596-47e1-8833-ff26d6db4673" providerId="ADAL" clId="{09E8EEA6-2D8A-4250-A1E5-EB0407C8EB6E}" dt="2022-01-28T14:51:25.063" v="4" actId="1036"/>
          <ac:picMkLst>
            <pc:docMk/>
            <pc:sldMk cId="0" sldId="259"/>
            <ac:picMk id="2" creationId="{00000000-0000-0000-0000-000000000000}"/>
          </ac:picMkLst>
        </pc:picChg>
      </pc:sldChg>
    </pc:docChg>
  </pc:docChgLst>
  <pc:docChgLst>
    <pc:chgData name="Warwick Gross" userId="a25ab42a-5670-40ee-b9c4-ea9e3f10f2cf" providerId="ADAL" clId="{CFEEE084-CC96-4439-B0A2-0A9FA59F631E}"/>
    <pc:docChg chg="custSel modSld">
      <pc:chgData name="Warwick Gross" userId="a25ab42a-5670-40ee-b9c4-ea9e3f10f2cf" providerId="ADAL" clId="{CFEEE084-CC96-4439-B0A2-0A9FA59F631E}" dt="2022-01-28T13:12:57.330" v="1" actId="27636"/>
      <pc:docMkLst>
        <pc:docMk/>
      </pc:docMkLst>
      <pc:sldChg chg="modSp mod">
        <pc:chgData name="Warwick Gross" userId="a25ab42a-5670-40ee-b9c4-ea9e3f10f2cf" providerId="ADAL" clId="{CFEEE084-CC96-4439-B0A2-0A9FA59F631E}" dt="2022-01-28T13:12:57.330" v="1" actId="27636"/>
        <pc:sldMkLst>
          <pc:docMk/>
          <pc:sldMk cId="0" sldId="259"/>
        </pc:sldMkLst>
        <pc:spChg chg="mod">
          <ac:chgData name="Warwick Gross" userId="a25ab42a-5670-40ee-b9c4-ea9e3f10f2cf" providerId="ADAL" clId="{CFEEE084-CC96-4439-B0A2-0A9FA59F631E}" dt="2022-01-28T13:12:57.330" v="1" actId="27636"/>
          <ac:spMkLst>
            <pc:docMk/>
            <pc:sldMk cId="0" sldId="259"/>
            <ac:spMk id="6" creationId="{00000000-0000-0000-0000-000000000000}"/>
          </ac:spMkLst>
        </pc:spChg>
      </pc:sldChg>
    </pc:docChg>
  </pc:docChgLst>
  <pc:docChgLst>
    <pc:chgData name="Warwick Gross" userId="a25ab42a-5670-40ee-b9c4-ea9e3f10f2cf" providerId="ADAL" clId="{C31543AC-5DD0-4AF1-A0A7-431E95C1F2FB}"/>
    <pc:docChg chg="addSld delSld modSld">
      <pc:chgData name="Warwick Gross" userId="a25ab42a-5670-40ee-b9c4-ea9e3f10f2cf" providerId="ADAL" clId="{C31543AC-5DD0-4AF1-A0A7-431E95C1F2FB}" dt="2022-01-31T10:44:08.365" v="2" actId="47"/>
      <pc:docMkLst>
        <pc:docMk/>
      </pc:docMkLst>
      <pc:sldChg chg="del">
        <pc:chgData name="Warwick Gross" userId="a25ab42a-5670-40ee-b9c4-ea9e3f10f2cf" providerId="ADAL" clId="{C31543AC-5DD0-4AF1-A0A7-431E95C1F2FB}" dt="2022-01-31T10:44:08.365" v="2" actId="47"/>
        <pc:sldMkLst>
          <pc:docMk/>
          <pc:sldMk cId="0" sldId="259"/>
        </pc:sldMkLst>
      </pc:sldChg>
      <pc:sldChg chg="add">
        <pc:chgData name="Warwick Gross" userId="a25ab42a-5670-40ee-b9c4-ea9e3f10f2cf" providerId="ADAL" clId="{C31543AC-5DD0-4AF1-A0A7-431E95C1F2FB}" dt="2022-01-31T10:44:05.749" v="1"/>
        <pc:sldMkLst>
          <pc:docMk/>
          <pc:sldMk cId="4019404932" sldId="265"/>
        </pc:sldMkLst>
      </pc:sldChg>
    </pc:docChg>
  </pc:docChgLst>
  <pc:docChgLst>
    <pc:chgData name="Warwick Gross" userId="a25ab42a-5670-40ee-b9c4-ea9e3f10f2cf" providerId="ADAL" clId="{A82079DB-5A9B-4436-9842-8D7BFB0EE4D3}"/>
    <pc:docChg chg="addSld delSld modSld">
      <pc:chgData name="Warwick Gross" userId="a25ab42a-5670-40ee-b9c4-ea9e3f10f2cf" providerId="ADAL" clId="{A82079DB-5A9B-4436-9842-8D7BFB0EE4D3}" dt="2022-01-28T17:19:44.144" v="2" actId="47"/>
      <pc:docMkLst>
        <pc:docMk/>
      </pc:docMkLst>
      <pc:sldChg chg="del">
        <pc:chgData name="Warwick Gross" userId="a25ab42a-5670-40ee-b9c4-ea9e3f10f2cf" providerId="ADAL" clId="{A82079DB-5A9B-4436-9842-8D7BFB0EE4D3}" dt="2022-01-28T17:19:44.144" v="2" actId="47"/>
        <pc:sldMkLst>
          <pc:docMk/>
          <pc:sldMk cId="0" sldId="256"/>
        </pc:sldMkLst>
      </pc:sldChg>
      <pc:sldChg chg="add">
        <pc:chgData name="Warwick Gross" userId="a25ab42a-5670-40ee-b9c4-ea9e3f10f2cf" providerId="ADAL" clId="{A82079DB-5A9B-4436-9842-8D7BFB0EE4D3}" dt="2022-01-28T17:19:41.421" v="1"/>
        <pc:sldMkLst>
          <pc:docMk/>
          <pc:sldMk cId="2966442943" sldId="264"/>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1/31/2022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1/31/2022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1/31/2022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1/31/2022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ack12 Front Page Template.png"/>
          <p:cNvPicPr>
            <a:picLocks noChangeAspect="1"/>
          </p:cNvPicPr>
          <p:nvPr/>
        </p:nvPicPr>
        <p:blipFill>
          <a:blip r:embed="rId2"/>
          <a:stretch>
            <a:fillRect/>
          </a:stretch>
        </p:blipFill>
        <p:spPr>
          <a:xfrm>
            <a:off x="36700" y="0"/>
            <a:ext cx="12204000" cy="6840000"/>
          </a:xfrm>
          <a:prstGeom prst="rect">
            <a:avLst/>
          </a:prstGeom>
        </p:spPr>
      </p:pic>
      <p:pic>
        <p:nvPicPr>
          <p:cNvPr id="3" name="Picture 2" descr="SiskHack9.png"/>
          <p:cNvPicPr>
            <a:picLocks noChangeAspect="1"/>
          </p:cNvPicPr>
          <p:nvPr/>
        </p:nvPicPr>
        <p:blipFill>
          <a:blip r:embed="rId3"/>
          <a:stretch>
            <a:fillRect/>
          </a:stretch>
        </p:blipFill>
        <p:spPr>
          <a:xfrm>
            <a:off x="10728000" y="5940000"/>
            <a:ext cx="1440000" cy="810000"/>
          </a:xfrm>
          <a:prstGeom prst="rect">
            <a:avLst/>
          </a:prstGeom>
        </p:spPr>
      </p:pic>
      <p:sp>
        <p:nvSpPr>
          <p:cNvPr id="4" name="TextBox 3"/>
          <p:cNvSpPr txBox="1"/>
          <p:nvPr/>
        </p:nvSpPr>
        <p:spPr>
          <a:xfrm>
            <a:off x="6480000" y="1440000"/>
            <a:ext cx="5400000" cy="720000"/>
          </a:xfrm>
          <a:prstGeom prst="rect">
            <a:avLst/>
          </a:prstGeom>
          <a:noFill/>
        </p:spPr>
        <p:txBody>
          <a:bodyPr wrap="none">
            <a:spAutoFit/>
          </a:bodyPr>
          <a:lstStyle/>
          <a:p>
            <a:r>
              <a:rPr sz="3000" b="1">
                <a:solidFill>
                  <a:srgbClr val="06AFF1"/>
                </a:solidFill>
              </a:rPr>
              <a:t>CHALLENGE # 8</a:t>
            </a:r>
          </a:p>
        </p:txBody>
      </p:sp>
      <p:sp>
        <p:nvSpPr>
          <p:cNvPr id="5" name="TextBox 4"/>
          <p:cNvSpPr txBox="1"/>
          <p:nvPr/>
        </p:nvSpPr>
        <p:spPr>
          <a:xfrm>
            <a:off x="6480000" y="2160000"/>
            <a:ext cx="5400000" cy="5400000"/>
          </a:xfrm>
          <a:prstGeom prst="rect">
            <a:avLst/>
          </a:prstGeom>
          <a:noFill/>
        </p:spPr>
        <p:txBody>
          <a:bodyPr wrap="square">
            <a:spAutoFit/>
          </a:bodyPr>
          <a:lstStyle/>
          <a:p>
            <a:r>
              <a:rPr sz="2500">
                <a:solidFill>
                  <a:srgbClr val="FFFFFF"/>
                </a:solidFill>
              </a:rPr>
              <a:t>Design Performance Indexing and Root Cause Analysis</a:t>
            </a:r>
          </a:p>
        </p:txBody>
      </p:sp>
      <p:sp>
        <p:nvSpPr>
          <p:cNvPr id="6" name="TextBox 5"/>
          <p:cNvSpPr txBox="1"/>
          <p:nvPr/>
        </p:nvSpPr>
        <p:spPr>
          <a:xfrm>
            <a:off x="6480000" y="3240000"/>
            <a:ext cx="5400000" cy="5400000"/>
          </a:xfrm>
          <a:prstGeom prst="rect">
            <a:avLst/>
          </a:prstGeom>
          <a:noFill/>
        </p:spPr>
        <p:txBody>
          <a:bodyPr wrap="square">
            <a:spAutoFit/>
          </a:bodyPr>
          <a:lstStyle/>
          <a:p>
            <a:r>
              <a:rPr sz="1800">
                <a:solidFill>
                  <a:srgbClr val="FFFFFF"/>
                </a:solidFill>
              </a:rPr>
              <a:t>Skill Level: Experienced</a:t>
            </a:r>
          </a:p>
        </p:txBody>
      </p:sp>
      <p:pic>
        <p:nvPicPr>
          <p:cNvPr id="10" name="Picture 9" descr="A picture containing graphical user interface&#10;&#10;Description automatically generated">
            <a:extLst>
              <a:ext uri="{FF2B5EF4-FFF2-40B4-BE49-F238E27FC236}">
                <a16:creationId xmlns:a16="http://schemas.microsoft.com/office/drawing/2014/main" id="{DCA0E4AE-0D04-456B-884E-DD36650BF2FD}"/>
              </a:ext>
            </a:extLst>
          </p:cNvPr>
          <p:cNvPicPr>
            <a:picLocks noChangeAspect="1"/>
          </p:cNvPicPr>
          <p:nvPr/>
        </p:nvPicPr>
        <p:blipFill rotWithShape="1">
          <a:blip r:embed="rId4"/>
          <a:srcRect l="4430" t="15485" r="61249" b="22521"/>
          <a:stretch/>
        </p:blipFill>
        <p:spPr>
          <a:xfrm>
            <a:off x="707057" y="3084129"/>
            <a:ext cx="1884250" cy="1914528"/>
          </a:xfrm>
          <a:prstGeom prst="rect">
            <a:avLst/>
          </a:prstGeom>
        </p:spPr>
      </p:pic>
      <p:pic>
        <p:nvPicPr>
          <p:cNvPr id="11" name="Picture 10" descr="Text&#10;&#10;Description automatically generated with low confidence">
            <a:extLst>
              <a:ext uri="{FF2B5EF4-FFF2-40B4-BE49-F238E27FC236}">
                <a16:creationId xmlns:a16="http://schemas.microsoft.com/office/drawing/2014/main" id="{DEB573A5-9DF1-49BF-BAD6-1B68A588C5B3}"/>
              </a:ext>
            </a:extLst>
          </p:cNvPr>
          <p:cNvPicPr>
            <a:picLocks noChangeAspect="1"/>
          </p:cNvPicPr>
          <p:nvPr/>
        </p:nvPicPr>
        <p:blipFill rotWithShape="1">
          <a:blip r:embed="rId5"/>
          <a:srcRect l="10543" t="21280" r="61912" b="25459"/>
          <a:stretch/>
        </p:blipFill>
        <p:spPr>
          <a:xfrm>
            <a:off x="757464" y="678343"/>
            <a:ext cx="1783436" cy="1939747"/>
          </a:xfrm>
          <a:prstGeom prst="rect">
            <a:avLst/>
          </a:prstGeom>
        </p:spPr>
      </p:pic>
      <p:pic>
        <p:nvPicPr>
          <p:cNvPr id="12" name="Picture 11" descr="Icon&#10;&#10;Description automatically generated">
            <a:extLst>
              <a:ext uri="{FF2B5EF4-FFF2-40B4-BE49-F238E27FC236}">
                <a16:creationId xmlns:a16="http://schemas.microsoft.com/office/drawing/2014/main" id="{F013C78B-5857-46A3-9662-605295AC6C0F}"/>
              </a:ext>
            </a:extLst>
          </p:cNvPr>
          <p:cNvPicPr>
            <a:picLocks noChangeAspect="1"/>
          </p:cNvPicPr>
          <p:nvPr/>
        </p:nvPicPr>
        <p:blipFill rotWithShape="1">
          <a:blip r:embed="rId6"/>
          <a:srcRect l="3740" t="9425" r="54896" b="13682"/>
          <a:stretch/>
        </p:blipFill>
        <p:spPr>
          <a:xfrm>
            <a:off x="3086294" y="1937834"/>
            <a:ext cx="2011688" cy="2103559"/>
          </a:xfrm>
          <a:prstGeom prst="rect">
            <a:avLst/>
          </a:prstGeom>
        </p:spPr>
      </p:pic>
    </p:spTree>
    <p:extLst>
      <p:ext uri="{BB962C8B-B14F-4D97-AF65-F5344CB8AC3E}">
        <p14:creationId xmlns:p14="http://schemas.microsoft.com/office/powerpoint/2010/main" val="2966442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ack12 Presentation Template.png"/>
          <p:cNvPicPr>
            <a:picLocks noChangeAspect="1"/>
          </p:cNvPicPr>
          <p:nvPr/>
        </p:nvPicPr>
        <p:blipFill>
          <a:blip r:embed="rId2"/>
          <a:stretch>
            <a:fillRect/>
          </a:stretch>
        </p:blipFill>
        <p:spPr>
          <a:xfrm>
            <a:off x="0" y="0"/>
            <a:ext cx="12204000" cy="6840000"/>
          </a:xfrm>
          <a:prstGeom prst="rect">
            <a:avLst/>
          </a:prstGeom>
        </p:spPr>
      </p:pic>
      <p:pic>
        <p:nvPicPr>
          <p:cNvPr id="3" name="Picture 2" descr="SiskHack9.png"/>
          <p:cNvPicPr>
            <a:picLocks noChangeAspect="1"/>
          </p:cNvPicPr>
          <p:nvPr/>
        </p:nvPicPr>
        <p:blipFill>
          <a:blip r:embed="rId3"/>
          <a:stretch>
            <a:fillRect/>
          </a:stretch>
        </p:blipFill>
        <p:spPr>
          <a:xfrm>
            <a:off x="10728000" y="5940000"/>
            <a:ext cx="1440000" cy="810000"/>
          </a:xfrm>
          <a:prstGeom prst="rect">
            <a:avLst/>
          </a:prstGeom>
        </p:spPr>
      </p:pic>
      <p:sp>
        <p:nvSpPr>
          <p:cNvPr id="4" name="TextBox 3"/>
          <p:cNvSpPr txBox="1"/>
          <p:nvPr/>
        </p:nvSpPr>
        <p:spPr>
          <a:xfrm>
            <a:off x="540000" y="360000"/>
            <a:ext cx="3600000" cy="540000"/>
          </a:xfrm>
          <a:prstGeom prst="rect">
            <a:avLst/>
          </a:prstGeom>
          <a:noFill/>
        </p:spPr>
        <p:txBody>
          <a:bodyPr wrap="none">
            <a:spAutoFit/>
          </a:bodyPr>
          <a:lstStyle/>
          <a:p>
            <a:r>
              <a:rPr sz="3000" b="1">
                <a:solidFill>
                  <a:srgbClr val="06AFF1"/>
                </a:solidFill>
              </a:rPr>
              <a:t>CHALLENGE # 8</a:t>
            </a:r>
          </a:p>
        </p:txBody>
      </p:sp>
      <p:sp>
        <p:nvSpPr>
          <p:cNvPr id="5" name="TextBox 4"/>
          <p:cNvSpPr txBox="1"/>
          <p:nvPr/>
        </p:nvSpPr>
        <p:spPr>
          <a:xfrm>
            <a:off x="540000" y="900000"/>
            <a:ext cx="5400000" cy="540000"/>
          </a:xfrm>
          <a:prstGeom prst="rect">
            <a:avLst/>
          </a:prstGeom>
          <a:noFill/>
        </p:spPr>
        <p:txBody>
          <a:bodyPr wrap="none">
            <a:spAutoFit/>
          </a:bodyPr>
          <a:lstStyle/>
          <a:p>
            <a:r>
              <a:rPr sz="3000" b="1">
                <a:solidFill>
                  <a:srgbClr val="06AFF1"/>
                </a:solidFill>
              </a:rPr>
              <a:t>Problem Statement</a:t>
            </a:r>
          </a:p>
        </p:txBody>
      </p:sp>
      <p:sp>
        <p:nvSpPr>
          <p:cNvPr id="6" name="TextBox 5"/>
          <p:cNvSpPr txBox="1"/>
          <p:nvPr/>
        </p:nvSpPr>
        <p:spPr>
          <a:xfrm>
            <a:off x="540000" y="1440000"/>
            <a:ext cx="10800000" cy="4320000"/>
          </a:xfrm>
          <a:prstGeom prst="rect">
            <a:avLst/>
          </a:prstGeom>
          <a:noFill/>
        </p:spPr>
        <p:txBody>
          <a:bodyPr wrap="square">
            <a:normAutofit/>
          </a:bodyPr>
          <a:lstStyle/>
          <a:p>
            <a:r>
              <a:rPr sz="1600">
                <a:solidFill>
                  <a:srgbClr val="FFFFFF"/>
                </a:solidFill>
              </a:rPr>
              <a:t>I want to understand design quality data and how to correctly interpret it.
I want to understand the impact of design quality on my projects.
I want to be able to predict potential delays or issues within my project from my design performance data.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ack12 Presentation Template.png"/>
          <p:cNvPicPr>
            <a:picLocks noChangeAspect="1"/>
          </p:cNvPicPr>
          <p:nvPr/>
        </p:nvPicPr>
        <p:blipFill>
          <a:blip r:embed="rId2"/>
          <a:stretch>
            <a:fillRect/>
          </a:stretch>
        </p:blipFill>
        <p:spPr>
          <a:xfrm>
            <a:off x="0" y="0"/>
            <a:ext cx="12204000" cy="6840000"/>
          </a:xfrm>
          <a:prstGeom prst="rect">
            <a:avLst/>
          </a:prstGeom>
        </p:spPr>
      </p:pic>
      <p:pic>
        <p:nvPicPr>
          <p:cNvPr id="3" name="Picture 2" descr="SiskHack9.png"/>
          <p:cNvPicPr>
            <a:picLocks noChangeAspect="1"/>
          </p:cNvPicPr>
          <p:nvPr/>
        </p:nvPicPr>
        <p:blipFill>
          <a:blip r:embed="rId3"/>
          <a:stretch>
            <a:fillRect/>
          </a:stretch>
        </p:blipFill>
        <p:spPr>
          <a:xfrm>
            <a:off x="10728000" y="5940000"/>
            <a:ext cx="1440000" cy="810000"/>
          </a:xfrm>
          <a:prstGeom prst="rect">
            <a:avLst/>
          </a:prstGeom>
        </p:spPr>
      </p:pic>
      <p:sp>
        <p:nvSpPr>
          <p:cNvPr id="4" name="TextBox 3"/>
          <p:cNvSpPr txBox="1"/>
          <p:nvPr/>
        </p:nvSpPr>
        <p:spPr>
          <a:xfrm>
            <a:off x="540000" y="360000"/>
            <a:ext cx="3600000" cy="540000"/>
          </a:xfrm>
          <a:prstGeom prst="rect">
            <a:avLst/>
          </a:prstGeom>
          <a:noFill/>
        </p:spPr>
        <p:txBody>
          <a:bodyPr wrap="none">
            <a:spAutoFit/>
          </a:bodyPr>
          <a:lstStyle/>
          <a:p>
            <a:r>
              <a:rPr sz="3000" b="1">
                <a:solidFill>
                  <a:srgbClr val="06AFF1"/>
                </a:solidFill>
              </a:rPr>
              <a:t>CHALLENGE # 8</a:t>
            </a:r>
          </a:p>
        </p:txBody>
      </p:sp>
      <p:sp>
        <p:nvSpPr>
          <p:cNvPr id="5" name="TextBox 4"/>
          <p:cNvSpPr txBox="1"/>
          <p:nvPr/>
        </p:nvSpPr>
        <p:spPr>
          <a:xfrm>
            <a:off x="540000" y="900000"/>
            <a:ext cx="5400000" cy="540000"/>
          </a:xfrm>
          <a:prstGeom prst="rect">
            <a:avLst/>
          </a:prstGeom>
          <a:noFill/>
        </p:spPr>
        <p:txBody>
          <a:bodyPr wrap="none">
            <a:spAutoFit/>
          </a:bodyPr>
          <a:lstStyle/>
          <a:p>
            <a:r>
              <a:rPr sz="3000" b="1">
                <a:solidFill>
                  <a:srgbClr val="06AFF1"/>
                </a:solidFill>
              </a:rPr>
              <a:t>Challenge Overview</a:t>
            </a:r>
          </a:p>
        </p:txBody>
      </p:sp>
      <p:sp>
        <p:nvSpPr>
          <p:cNvPr id="6" name="TextBox 5"/>
          <p:cNvSpPr txBox="1"/>
          <p:nvPr/>
        </p:nvSpPr>
        <p:spPr>
          <a:xfrm>
            <a:off x="540000" y="1440000"/>
            <a:ext cx="10800000" cy="4320000"/>
          </a:xfrm>
          <a:prstGeom prst="rect">
            <a:avLst/>
          </a:prstGeom>
          <a:noFill/>
        </p:spPr>
        <p:txBody>
          <a:bodyPr wrap="square">
            <a:normAutofit/>
          </a:bodyPr>
          <a:lstStyle/>
          <a:p>
            <a:r>
              <a:rPr sz="1600">
                <a:solidFill>
                  <a:srgbClr val="FFFFFF"/>
                </a:solidFill>
              </a:rPr>
              <a:t>Can we analyse the provided data to understand how to interpret insight in design performance?
Can we determine what metrics should be used to interpret design performance and create a benchmark for all future projects?
Can we present analysis and benchmarks in a dashboard in order to import new project data for quickly gaining insight?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ack12 Presentation Template.png"/>
          <p:cNvPicPr>
            <a:picLocks noChangeAspect="1"/>
          </p:cNvPicPr>
          <p:nvPr/>
        </p:nvPicPr>
        <p:blipFill>
          <a:blip r:embed="rId2"/>
          <a:stretch>
            <a:fillRect/>
          </a:stretch>
        </p:blipFill>
        <p:spPr>
          <a:xfrm>
            <a:off x="0" y="0"/>
            <a:ext cx="12204000" cy="6840000"/>
          </a:xfrm>
          <a:prstGeom prst="rect">
            <a:avLst/>
          </a:prstGeom>
        </p:spPr>
      </p:pic>
      <p:pic>
        <p:nvPicPr>
          <p:cNvPr id="3" name="Picture 2" descr="SiskHack9.png"/>
          <p:cNvPicPr>
            <a:picLocks noChangeAspect="1"/>
          </p:cNvPicPr>
          <p:nvPr/>
        </p:nvPicPr>
        <p:blipFill>
          <a:blip r:embed="rId3"/>
          <a:stretch>
            <a:fillRect/>
          </a:stretch>
        </p:blipFill>
        <p:spPr>
          <a:xfrm>
            <a:off x="10728000" y="5940000"/>
            <a:ext cx="1440000" cy="810000"/>
          </a:xfrm>
          <a:prstGeom prst="rect">
            <a:avLst/>
          </a:prstGeom>
        </p:spPr>
      </p:pic>
      <p:sp>
        <p:nvSpPr>
          <p:cNvPr id="4" name="TextBox 3"/>
          <p:cNvSpPr txBox="1"/>
          <p:nvPr/>
        </p:nvSpPr>
        <p:spPr>
          <a:xfrm>
            <a:off x="540000" y="360000"/>
            <a:ext cx="3600000" cy="540000"/>
          </a:xfrm>
          <a:prstGeom prst="rect">
            <a:avLst/>
          </a:prstGeom>
          <a:noFill/>
        </p:spPr>
        <p:txBody>
          <a:bodyPr wrap="none">
            <a:spAutoFit/>
          </a:bodyPr>
          <a:lstStyle/>
          <a:p>
            <a:r>
              <a:rPr sz="3000" b="1">
                <a:solidFill>
                  <a:srgbClr val="06AFF1"/>
                </a:solidFill>
              </a:rPr>
              <a:t>CHALLENGE # 8</a:t>
            </a:r>
          </a:p>
        </p:txBody>
      </p:sp>
      <p:sp>
        <p:nvSpPr>
          <p:cNvPr id="5" name="TextBox 4"/>
          <p:cNvSpPr txBox="1"/>
          <p:nvPr/>
        </p:nvSpPr>
        <p:spPr>
          <a:xfrm>
            <a:off x="540000" y="900000"/>
            <a:ext cx="5400000" cy="540000"/>
          </a:xfrm>
          <a:prstGeom prst="rect">
            <a:avLst/>
          </a:prstGeom>
          <a:noFill/>
        </p:spPr>
        <p:txBody>
          <a:bodyPr wrap="none">
            <a:spAutoFit/>
          </a:bodyPr>
          <a:lstStyle/>
          <a:p>
            <a:r>
              <a:rPr sz="3000" b="1">
                <a:solidFill>
                  <a:srgbClr val="06AFF1"/>
                </a:solidFill>
              </a:rPr>
              <a:t>Detailed Description</a:t>
            </a:r>
          </a:p>
        </p:txBody>
      </p:sp>
      <p:sp>
        <p:nvSpPr>
          <p:cNvPr id="6" name="TextBox 5"/>
          <p:cNvSpPr txBox="1"/>
          <p:nvPr/>
        </p:nvSpPr>
        <p:spPr>
          <a:xfrm>
            <a:off x="540000" y="1440000"/>
            <a:ext cx="10800000" cy="4241709"/>
          </a:xfrm>
          <a:prstGeom prst="rect">
            <a:avLst/>
          </a:prstGeom>
          <a:noFill/>
        </p:spPr>
        <p:txBody>
          <a:bodyPr wrap="square">
            <a:normAutofit fontScale="62500" lnSpcReduction="20000"/>
          </a:bodyPr>
          <a:lstStyle/>
          <a:p>
            <a:r>
              <a:rPr sz="1600" dirty="0">
                <a:solidFill>
                  <a:srgbClr val="FFFFFF"/>
                </a:solidFill>
              </a:rPr>
              <a:t>Design quality is one of the key factors that determine overall project performance. Problems that occur in the development and communication of design can have considerable unforeseen negative consequences on cost, time and quality which are often difficult to recover from.
The earlier in a project that design issues can be identified, the easier and more effective it is to intervene.  Likewise, the ability to understand factors that affect design allows us to incorporate these lessons into our business models, systems and processes.    
Design performance is historically challenging to measure as it is difficult to quantify errors that have been avoided.  In order to be able to track whether a design is developing to plan we need to be determine the key factors and interrelationships that allow us to index design performance. 
The interrelationship between drawing revisions, timings of construction drawing issue, contract types, BIM clashes, numbers of RFIs etc. is far from straight forward.  Therefore performance is often gauged retrospectively by focusing on symptoms such as rework, low margins and slipped </a:t>
            </a:r>
            <a:r>
              <a:rPr sz="1600" dirty="0" err="1">
                <a:solidFill>
                  <a:srgbClr val="FFFFFF"/>
                </a:solidFill>
              </a:rPr>
              <a:t>programmes</a:t>
            </a:r>
            <a:r>
              <a:rPr sz="1600" dirty="0">
                <a:solidFill>
                  <a:srgbClr val="FFFFFF"/>
                </a:solidFill>
              </a:rPr>
              <a:t>.  We need to gain a deeper understanding of the root causes that effect project performance outcomes, and be able to plot design performance as it is happening.
By way of example, the relationship between number of RFIs and performance is not necessarily straightforward.  
A large number of RFIs could be caused by: 
·	An underdeveloped design, poor access to accurate information, poor communication and siloed teams, an uncollaborative environment and excessive use of formal correspondence, perhaps influenced by the contract type, or conversely; 
·	A highly competent and engaged sub-contractor making innovative proposals
Likewise, a low number of RFIs could be caused by:
·	A well developed design, or;
·	An unqualified sub-contractor design team not engaging with a design
The design management processes creates masses of data through various sources such as the Common Data Environment, BIM collaboration software and RFI applications.  There is huge potential for leveraging this data to uncover patterns and relationships.
This challenge is to develop new insights into the data that is already produced through the design management process, to help to better understand performance in this area. As a starting point the solutions that are developed should look to address the following questions and start to develop KPIs:•
·	Does a large amount of RFIs, drawing revisions and/or BIM clashes suggest that the design has not been well thought-out or properly coordinated?
·	Does the timing of construction issue drawings and revisions have negative effect on project performance?
·	A poor design can cause significant issues for a project which are often difficult to recover from–having established a set of KPIs, does the performance against these KPIs correspond to poor overall project performance?(as defined with the “Project Performance” metric).
·	The nature of the contract and the project sector will dictate the level of design responsibility that the project team has, as well as the complexity of the design–is this reflected in the data?</a:t>
            </a:r>
          </a:p>
        </p:txBody>
      </p:sp>
    </p:spTree>
    <p:extLst>
      <p:ext uri="{BB962C8B-B14F-4D97-AF65-F5344CB8AC3E}">
        <p14:creationId xmlns:p14="http://schemas.microsoft.com/office/powerpoint/2010/main" val="4019404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ack12 Presentation Template.png"/>
          <p:cNvPicPr>
            <a:picLocks noChangeAspect="1"/>
          </p:cNvPicPr>
          <p:nvPr/>
        </p:nvPicPr>
        <p:blipFill>
          <a:blip r:embed="rId2"/>
          <a:stretch>
            <a:fillRect/>
          </a:stretch>
        </p:blipFill>
        <p:spPr>
          <a:xfrm>
            <a:off x="0" y="0"/>
            <a:ext cx="12204000" cy="6840000"/>
          </a:xfrm>
          <a:prstGeom prst="rect">
            <a:avLst/>
          </a:prstGeom>
        </p:spPr>
      </p:pic>
      <p:pic>
        <p:nvPicPr>
          <p:cNvPr id="3" name="Picture 2" descr="SiskHack9.png"/>
          <p:cNvPicPr>
            <a:picLocks noChangeAspect="1"/>
          </p:cNvPicPr>
          <p:nvPr/>
        </p:nvPicPr>
        <p:blipFill>
          <a:blip r:embed="rId3"/>
          <a:stretch>
            <a:fillRect/>
          </a:stretch>
        </p:blipFill>
        <p:spPr>
          <a:xfrm>
            <a:off x="10728000" y="5940000"/>
            <a:ext cx="1440000" cy="810000"/>
          </a:xfrm>
          <a:prstGeom prst="rect">
            <a:avLst/>
          </a:prstGeom>
        </p:spPr>
      </p:pic>
      <p:sp>
        <p:nvSpPr>
          <p:cNvPr id="4" name="TextBox 3"/>
          <p:cNvSpPr txBox="1"/>
          <p:nvPr/>
        </p:nvSpPr>
        <p:spPr>
          <a:xfrm>
            <a:off x="540000" y="360000"/>
            <a:ext cx="3600000" cy="540000"/>
          </a:xfrm>
          <a:prstGeom prst="rect">
            <a:avLst/>
          </a:prstGeom>
          <a:noFill/>
        </p:spPr>
        <p:txBody>
          <a:bodyPr wrap="none">
            <a:spAutoFit/>
          </a:bodyPr>
          <a:lstStyle/>
          <a:p>
            <a:r>
              <a:rPr sz="3000" b="1">
                <a:solidFill>
                  <a:srgbClr val="06AFF1"/>
                </a:solidFill>
              </a:rPr>
              <a:t>CHALLENGE # 8</a:t>
            </a:r>
          </a:p>
        </p:txBody>
      </p:sp>
      <p:sp>
        <p:nvSpPr>
          <p:cNvPr id="5" name="TextBox 4"/>
          <p:cNvSpPr txBox="1"/>
          <p:nvPr/>
        </p:nvSpPr>
        <p:spPr>
          <a:xfrm>
            <a:off x="540000" y="900000"/>
            <a:ext cx="5400000" cy="540000"/>
          </a:xfrm>
          <a:prstGeom prst="rect">
            <a:avLst/>
          </a:prstGeom>
          <a:noFill/>
        </p:spPr>
        <p:txBody>
          <a:bodyPr wrap="none">
            <a:spAutoFit/>
          </a:bodyPr>
          <a:lstStyle/>
          <a:p>
            <a:r>
              <a:rPr sz="3000" b="1">
                <a:solidFill>
                  <a:srgbClr val="06AFF1"/>
                </a:solidFill>
              </a:rPr>
              <a:t>Data Description</a:t>
            </a:r>
          </a:p>
        </p:txBody>
      </p:sp>
      <p:sp>
        <p:nvSpPr>
          <p:cNvPr id="6" name="TextBox 5"/>
          <p:cNvSpPr txBox="1"/>
          <p:nvPr/>
        </p:nvSpPr>
        <p:spPr>
          <a:xfrm>
            <a:off x="540000" y="1440000"/>
            <a:ext cx="10800000" cy="4320000"/>
          </a:xfrm>
          <a:prstGeom prst="rect">
            <a:avLst/>
          </a:prstGeom>
          <a:noFill/>
        </p:spPr>
        <p:txBody>
          <a:bodyPr wrap="square">
            <a:normAutofit/>
          </a:bodyPr>
          <a:lstStyle/>
          <a:p>
            <a:r>
              <a:rPr sz="1600">
                <a:solidFill>
                  <a:srgbClr val="FFFFFF"/>
                </a:solidFill>
              </a:rPr>
              <a:t>The data provided contains a randomly selected sub-set of both live and historical projects, with all data pseudonymised.  The source of the data is the CDE (Common Data Environment) as well as the FieldView and BIMcollab software tools.
Note: Data has generally been extracted between January 2017 and April 2021 – however there may be isolated examples of data before or after this RFI Data.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ack12 Presentation Template.png"/>
          <p:cNvPicPr>
            <a:picLocks noChangeAspect="1"/>
          </p:cNvPicPr>
          <p:nvPr/>
        </p:nvPicPr>
        <p:blipFill>
          <a:blip r:embed="rId2"/>
          <a:stretch>
            <a:fillRect/>
          </a:stretch>
        </p:blipFill>
        <p:spPr>
          <a:xfrm>
            <a:off x="0" y="0"/>
            <a:ext cx="12204000" cy="6840000"/>
          </a:xfrm>
          <a:prstGeom prst="rect">
            <a:avLst/>
          </a:prstGeom>
        </p:spPr>
      </p:pic>
      <p:pic>
        <p:nvPicPr>
          <p:cNvPr id="3" name="Picture 2" descr="SiskHack9.png"/>
          <p:cNvPicPr>
            <a:picLocks noChangeAspect="1"/>
          </p:cNvPicPr>
          <p:nvPr/>
        </p:nvPicPr>
        <p:blipFill>
          <a:blip r:embed="rId3"/>
          <a:stretch>
            <a:fillRect/>
          </a:stretch>
        </p:blipFill>
        <p:spPr>
          <a:xfrm>
            <a:off x="10728000" y="5940000"/>
            <a:ext cx="1440000" cy="810000"/>
          </a:xfrm>
          <a:prstGeom prst="rect">
            <a:avLst/>
          </a:prstGeom>
        </p:spPr>
      </p:pic>
      <p:sp>
        <p:nvSpPr>
          <p:cNvPr id="4" name="TextBox 3"/>
          <p:cNvSpPr txBox="1"/>
          <p:nvPr/>
        </p:nvSpPr>
        <p:spPr>
          <a:xfrm>
            <a:off x="540000" y="360000"/>
            <a:ext cx="3600000" cy="540000"/>
          </a:xfrm>
          <a:prstGeom prst="rect">
            <a:avLst/>
          </a:prstGeom>
          <a:noFill/>
        </p:spPr>
        <p:txBody>
          <a:bodyPr wrap="none">
            <a:spAutoFit/>
          </a:bodyPr>
          <a:lstStyle/>
          <a:p>
            <a:r>
              <a:rPr sz="3000" b="1">
                <a:solidFill>
                  <a:srgbClr val="06AFF1"/>
                </a:solidFill>
              </a:rPr>
              <a:t>CHALLENGE # 8</a:t>
            </a:r>
          </a:p>
        </p:txBody>
      </p:sp>
      <p:sp>
        <p:nvSpPr>
          <p:cNvPr id="5" name="TextBox 4"/>
          <p:cNvSpPr txBox="1"/>
          <p:nvPr/>
        </p:nvSpPr>
        <p:spPr>
          <a:xfrm>
            <a:off x="540000" y="900000"/>
            <a:ext cx="5400000" cy="540000"/>
          </a:xfrm>
          <a:prstGeom prst="rect">
            <a:avLst/>
          </a:prstGeom>
          <a:noFill/>
        </p:spPr>
        <p:txBody>
          <a:bodyPr wrap="none">
            <a:spAutoFit/>
          </a:bodyPr>
          <a:lstStyle/>
          <a:p>
            <a:r>
              <a:rPr sz="3000" b="1">
                <a:solidFill>
                  <a:srgbClr val="06AFF1"/>
                </a:solidFill>
              </a:rPr>
              <a:t>Output</a:t>
            </a:r>
          </a:p>
        </p:txBody>
      </p:sp>
      <p:sp>
        <p:nvSpPr>
          <p:cNvPr id="6" name="TextBox 5"/>
          <p:cNvSpPr txBox="1"/>
          <p:nvPr/>
        </p:nvSpPr>
        <p:spPr>
          <a:xfrm>
            <a:off x="540000" y="1440000"/>
            <a:ext cx="10800000" cy="4320000"/>
          </a:xfrm>
          <a:prstGeom prst="rect">
            <a:avLst/>
          </a:prstGeom>
          <a:noFill/>
        </p:spPr>
        <p:txBody>
          <a:bodyPr wrap="square">
            <a:normAutofit/>
          </a:bodyPr>
          <a:lstStyle/>
          <a:p>
            <a:r>
              <a:rPr sz="1600">
                <a:solidFill>
                  <a:srgbClr val="FFFFFF"/>
                </a:solidFill>
              </a:rPr>
              <a:t>A set of benchmarks to be able to compare to.
A dashboard to compare previous projects against these metrics.
Performance index is a calculation of how well work is meeting its defined goal.
A dashboard to show how a single project is currently performing against these metrics.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ack12 Presentation Template.png"/>
          <p:cNvPicPr>
            <a:picLocks noChangeAspect="1"/>
          </p:cNvPicPr>
          <p:nvPr/>
        </p:nvPicPr>
        <p:blipFill>
          <a:blip r:embed="rId2"/>
          <a:stretch>
            <a:fillRect/>
          </a:stretch>
        </p:blipFill>
        <p:spPr>
          <a:xfrm>
            <a:off x="0" y="0"/>
            <a:ext cx="12204000" cy="6840000"/>
          </a:xfrm>
          <a:prstGeom prst="rect">
            <a:avLst/>
          </a:prstGeom>
        </p:spPr>
      </p:pic>
      <p:pic>
        <p:nvPicPr>
          <p:cNvPr id="3" name="Picture 2" descr="SiskHack9.png"/>
          <p:cNvPicPr>
            <a:picLocks noChangeAspect="1"/>
          </p:cNvPicPr>
          <p:nvPr/>
        </p:nvPicPr>
        <p:blipFill>
          <a:blip r:embed="rId3"/>
          <a:stretch>
            <a:fillRect/>
          </a:stretch>
        </p:blipFill>
        <p:spPr>
          <a:xfrm>
            <a:off x="10728000" y="5940000"/>
            <a:ext cx="1440000" cy="810000"/>
          </a:xfrm>
          <a:prstGeom prst="rect">
            <a:avLst/>
          </a:prstGeom>
        </p:spPr>
      </p:pic>
      <p:sp>
        <p:nvSpPr>
          <p:cNvPr id="4" name="TextBox 3"/>
          <p:cNvSpPr txBox="1"/>
          <p:nvPr/>
        </p:nvSpPr>
        <p:spPr>
          <a:xfrm>
            <a:off x="540000" y="360000"/>
            <a:ext cx="3600000" cy="540000"/>
          </a:xfrm>
          <a:prstGeom prst="rect">
            <a:avLst/>
          </a:prstGeom>
          <a:noFill/>
        </p:spPr>
        <p:txBody>
          <a:bodyPr wrap="none">
            <a:spAutoFit/>
          </a:bodyPr>
          <a:lstStyle/>
          <a:p>
            <a:r>
              <a:rPr sz="3000" b="1">
                <a:solidFill>
                  <a:srgbClr val="06AFF1"/>
                </a:solidFill>
              </a:rPr>
              <a:t>CHALLENGE # 8</a:t>
            </a:r>
          </a:p>
        </p:txBody>
      </p:sp>
      <p:sp>
        <p:nvSpPr>
          <p:cNvPr id="5" name="TextBox 4"/>
          <p:cNvSpPr txBox="1"/>
          <p:nvPr/>
        </p:nvSpPr>
        <p:spPr>
          <a:xfrm>
            <a:off x="540000" y="900000"/>
            <a:ext cx="5400000" cy="540000"/>
          </a:xfrm>
          <a:prstGeom prst="rect">
            <a:avLst/>
          </a:prstGeom>
          <a:noFill/>
        </p:spPr>
        <p:txBody>
          <a:bodyPr wrap="none">
            <a:spAutoFit/>
          </a:bodyPr>
          <a:lstStyle/>
          <a:p>
            <a:r>
              <a:rPr sz="3000" b="1">
                <a:solidFill>
                  <a:srgbClr val="06AFF1"/>
                </a:solidFill>
              </a:rPr>
              <a:t>Useful Resources</a:t>
            </a:r>
          </a:p>
        </p:txBody>
      </p:sp>
      <p:sp>
        <p:nvSpPr>
          <p:cNvPr id="6" name="TextBox 5"/>
          <p:cNvSpPr txBox="1"/>
          <p:nvPr/>
        </p:nvSpPr>
        <p:spPr>
          <a:xfrm>
            <a:off x="540000" y="1440000"/>
            <a:ext cx="10800000" cy="4320000"/>
          </a:xfrm>
          <a:prstGeom prst="rect">
            <a:avLst/>
          </a:prstGeom>
          <a:noFill/>
        </p:spPr>
        <p:txBody>
          <a:bodyPr wrap="square">
            <a:normAutofit/>
          </a:bodyPr>
          <a:lstStyle/>
          <a:p>
            <a:r>
              <a:rPr sz="1600">
                <a:solidFill>
                  <a:srgbClr val="FFFFFF"/>
                </a:solidFill>
              </a:rPr>
              <a:t>https://www.manandmachine.co.uk/understanding-status-codes-bs-en-iso-19650-2-national-annex-a/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ack12 Presentation Template.png"/>
          <p:cNvPicPr>
            <a:picLocks noChangeAspect="1"/>
          </p:cNvPicPr>
          <p:nvPr/>
        </p:nvPicPr>
        <p:blipFill>
          <a:blip r:embed="rId2"/>
          <a:stretch>
            <a:fillRect/>
          </a:stretch>
        </p:blipFill>
        <p:spPr>
          <a:xfrm>
            <a:off x="0" y="0"/>
            <a:ext cx="12204000" cy="6840000"/>
          </a:xfrm>
          <a:prstGeom prst="rect">
            <a:avLst/>
          </a:prstGeom>
        </p:spPr>
      </p:pic>
      <p:pic>
        <p:nvPicPr>
          <p:cNvPr id="3" name="Picture 2" descr="SiskHack9.png"/>
          <p:cNvPicPr>
            <a:picLocks noChangeAspect="1"/>
          </p:cNvPicPr>
          <p:nvPr/>
        </p:nvPicPr>
        <p:blipFill>
          <a:blip r:embed="rId3"/>
          <a:stretch>
            <a:fillRect/>
          </a:stretch>
        </p:blipFill>
        <p:spPr>
          <a:xfrm>
            <a:off x="10728000" y="5940000"/>
            <a:ext cx="1440000" cy="810000"/>
          </a:xfrm>
          <a:prstGeom prst="rect">
            <a:avLst/>
          </a:prstGeom>
        </p:spPr>
      </p:pic>
      <p:sp>
        <p:nvSpPr>
          <p:cNvPr id="4" name="TextBox 3"/>
          <p:cNvSpPr txBox="1"/>
          <p:nvPr/>
        </p:nvSpPr>
        <p:spPr>
          <a:xfrm>
            <a:off x="540000" y="360000"/>
            <a:ext cx="3600000" cy="540000"/>
          </a:xfrm>
          <a:prstGeom prst="rect">
            <a:avLst/>
          </a:prstGeom>
          <a:noFill/>
        </p:spPr>
        <p:txBody>
          <a:bodyPr wrap="none">
            <a:spAutoFit/>
          </a:bodyPr>
          <a:lstStyle/>
          <a:p>
            <a:r>
              <a:rPr sz="3000" b="1">
                <a:solidFill>
                  <a:srgbClr val="06AFF1"/>
                </a:solidFill>
              </a:rPr>
              <a:t>CHALLENGE # 8</a:t>
            </a:r>
          </a:p>
        </p:txBody>
      </p:sp>
      <p:sp>
        <p:nvSpPr>
          <p:cNvPr id="5" name="TextBox 4"/>
          <p:cNvSpPr txBox="1"/>
          <p:nvPr/>
        </p:nvSpPr>
        <p:spPr>
          <a:xfrm>
            <a:off x="540000" y="900000"/>
            <a:ext cx="5400000" cy="540000"/>
          </a:xfrm>
          <a:prstGeom prst="rect">
            <a:avLst/>
          </a:prstGeom>
          <a:noFill/>
        </p:spPr>
        <p:txBody>
          <a:bodyPr wrap="none">
            <a:spAutoFit/>
          </a:bodyPr>
          <a:lstStyle/>
          <a:p>
            <a:r>
              <a:rPr sz="3000" b="1">
                <a:solidFill>
                  <a:srgbClr val="06AFF1"/>
                </a:solidFill>
              </a:rPr>
              <a:t>Benefits</a:t>
            </a:r>
          </a:p>
        </p:txBody>
      </p:sp>
      <p:sp>
        <p:nvSpPr>
          <p:cNvPr id="6" name="TextBox 5"/>
          <p:cNvSpPr txBox="1"/>
          <p:nvPr/>
        </p:nvSpPr>
        <p:spPr>
          <a:xfrm>
            <a:off x="540000" y="1440000"/>
            <a:ext cx="10800000" cy="4320000"/>
          </a:xfrm>
          <a:prstGeom prst="rect">
            <a:avLst/>
          </a:prstGeom>
          <a:noFill/>
        </p:spPr>
        <p:txBody>
          <a:bodyPr wrap="square">
            <a:normAutofit/>
          </a:bodyPr>
          <a:lstStyle/>
          <a:p>
            <a:r>
              <a:rPr sz="1600">
                <a:solidFill>
                  <a:srgbClr val="FFFFFF"/>
                </a:solidFill>
              </a:rPr>
              <a:t>Design quality is one of the key factors that determine overall project performance. Problems that occur in the development and communication of design can have considerable unforeseen negative consequences on cost, time and quality.
The earlier in a project that design issues can be identified, the easier and more effective it is to intervene.  Likewise, the ability to understand factors that affect design allows us to incorporate these lessons into our business models, systems and processes. 
The ability to gain this level of insight is of huge commercial value, and will also result in better outcomes for clients. Potentially facilitating a real step change in performance and quality of projects and facilities.
In addition, the ability to demonstrate this level of understanding and command of design management during work winning provides confidence to clients.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DD0698BACA4BD48AB6E05528B0B23D4" ma:contentTypeVersion="6" ma:contentTypeDescription="Create a new document." ma:contentTypeScope="" ma:versionID="859bebd60e4576c7f74ad524ff80a15e">
  <xsd:schema xmlns:xsd="http://www.w3.org/2001/XMLSchema" xmlns:xs="http://www.w3.org/2001/XMLSchema" xmlns:p="http://schemas.microsoft.com/office/2006/metadata/properties" xmlns:ns2="5fc79adc-78ca-4d15-8cda-8b073836cd19" xmlns:ns3="3b243430-ddb4-4c20-8912-96c8c4d2cd50" targetNamespace="http://schemas.microsoft.com/office/2006/metadata/properties" ma:root="true" ma:fieldsID="922b3781599a594ca8261e87352e3fd4" ns2:_="" ns3:_="">
    <xsd:import namespace="5fc79adc-78ca-4d15-8cda-8b073836cd19"/>
    <xsd:import namespace="3b243430-ddb4-4c20-8912-96c8c4d2cd5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c79adc-78ca-4d15-8cda-8b073836cd1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b243430-ddb4-4c20-8912-96c8c4d2cd5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DE7C933-8B60-485B-A151-959042BB865C}">
  <ds:schemaRefs>
    <ds:schemaRef ds:uri="http://schemas.microsoft.com/sharepoint/v3/contenttype/forms"/>
  </ds:schemaRefs>
</ds:datastoreItem>
</file>

<file path=customXml/itemProps2.xml><?xml version="1.0" encoding="utf-8"?>
<ds:datastoreItem xmlns:ds="http://schemas.openxmlformats.org/officeDocument/2006/customXml" ds:itemID="{0079F742-CD29-4E5A-B550-A2995BDDD59E}"/>
</file>

<file path=customXml/itemProps3.xml><?xml version="1.0" encoding="utf-8"?>
<ds:datastoreItem xmlns:ds="http://schemas.openxmlformats.org/officeDocument/2006/customXml" ds:itemID="{D3051F13-BBDB-44E4-B8EA-7156B437CF47}">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52</TotalTime>
  <Words>1039</Words>
  <Application>Microsoft Office PowerPoint</Application>
  <PresentationFormat>Custom</PresentationFormat>
  <Paragraphs>24</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generated using python-pptx</dc:description>
  <cp:lastModifiedBy>Warwick Gross</cp:lastModifiedBy>
  <cp:revision>1</cp:revision>
  <dcterms:created xsi:type="dcterms:W3CDTF">2013-01-27T09:14:16Z</dcterms:created>
  <dcterms:modified xsi:type="dcterms:W3CDTF">2022-01-31T10:44:12Z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0x0101000DD0698BACA4BD48AB6E05528B0B23D4</vt:lpwstr>
  </property>
</Properties>
</file>